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54" r:id="rId2"/>
    <p:sldMasterId id="2147483657" r:id="rId3"/>
    <p:sldMasterId id="2147483660" r:id="rId4"/>
  </p:sldMasterIdLst>
  <p:notesMasterIdLst>
    <p:notesMasterId r:id="rId10"/>
  </p:notesMasterIdLst>
  <p:sldIdLst>
    <p:sldId id="293" r:id="rId5"/>
    <p:sldId id="355" r:id="rId6"/>
    <p:sldId id="290" r:id="rId7"/>
    <p:sldId id="354" r:id="rId8"/>
    <p:sldId id="356" r:id="rId9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ndrik Dyks" initials="HD" lastIdx="10" clrIdx="0">
    <p:extLst>
      <p:ext uri="{19B8F6BF-5375-455C-9EA6-DF929625EA0E}">
        <p15:presenceInfo xmlns:p15="http://schemas.microsoft.com/office/powerpoint/2012/main" userId="S-1-5-21-3942159474-984186493-1990781785-129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31"/>
    <a:srgbClr val="BF0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31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16F8A-4A27-ED49-A712-60D7B4B79C87}" type="datetimeFigureOut">
              <a:rPr lang="nl-NL" smtClean="0"/>
              <a:t>5-2-2021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8282B-E46E-F44E-B81B-A2844BC1D2F8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7591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file:///\\LE01\leanent\LeanEnt%20Lego%20Training\Opzet%2002\Grappen%20&amp;%20Grollen\Overzicht%20grappen%20en%20grollen%202013.ppt.pptx" TargetMode="Externa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140813JS362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175" y="-1971061"/>
            <a:ext cx="9756588" cy="6498846"/>
          </a:xfrm>
          <a:prstGeom prst="rect">
            <a:avLst/>
          </a:prstGeom>
        </p:spPr>
      </p:pic>
      <p:pic>
        <p:nvPicPr>
          <p:cNvPr id="4" name="Afbeelding 3" descr="Visual_GemeenteSWF_Achtergrondv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6629" y="4226863"/>
            <a:ext cx="7772400" cy="861996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accent4"/>
                </a:solidFill>
                <a:latin typeface="Calluna Sans Light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53968" y="4990962"/>
            <a:ext cx="8142890" cy="776412"/>
          </a:xfrm>
        </p:spPr>
        <p:txBody>
          <a:bodyPr>
            <a:normAutofit/>
          </a:bodyPr>
          <a:lstStyle>
            <a:lvl1pPr marL="0" indent="0" algn="l">
              <a:buNone/>
              <a:defRPr sz="2500" b="0" i="0" baseline="0">
                <a:solidFill>
                  <a:schemeClr val="tx1">
                    <a:tint val="75000"/>
                  </a:schemeClr>
                </a:solidFill>
                <a:latin typeface="Calluna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446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62050" y="1600202"/>
            <a:ext cx="3600000" cy="4525963"/>
          </a:xfrm>
          <a:prstGeom prst="rect">
            <a:avLst/>
          </a:prstGeom>
        </p:spPr>
        <p:txBody>
          <a:bodyPr/>
          <a:lstStyle>
            <a:lvl1pPr marL="342900" indent="-342900">
              <a:buSzPct val="125000"/>
              <a:buFontTx/>
              <a:buBlip>
                <a:blip r:embed="rId2"/>
              </a:buBlip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257300" indent="-342900">
              <a:buFont typeface="Courier New" pitchFamily="49" charset="0"/>
              <a:buChar char="o"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7848600" cy="846138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1" name="Tijdelijke aanduiding voor inhoud 2"/>
          <p:cNvSpPr>
            <a:spLocks noGrp="1"/>
          </p:cNvSpPr>
          <p:nvPr>
            <p:ph sz="half" idx="13"/>
          </p:nvPr>
        </p:nvSpPr>
        <p:spPr>
          <a:xfrm>
            <a:off x="5086800" y="1600202"/>
            <a:ext cx="3600000" cy="4525963"/>
          </a:xfrm>
          <a:prstGeom prst="rect">
            <a:avLst/>
          </a:prstGeom>
        </p:spPr>
        <p:txBody>
          <a:bodyPr/>
          <a:lstStyle>
            <a:lvl1pPr marL="342900" indent="-342900">
              <a:buSzPct val="125000"/>
              <a:buFontTx/>
              <a:buBlip>
                <a:blip r:embed="rId2"/>
              </a:buBlip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257300" indent="-342900">
              <a:buFont typeface="Courier New" pitchFamily="49" charset="0"/>
              <a:buChar char="o"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4"/>
          </p:nvPr>
        </p:nvSpPr>
        <p:spPr>
          <a:xfrm>
            <a:off x="6553200" y="633412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72C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nl-NL" dirty="0"/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67D10E7-8E77-4930-856B-ED55E44130FA}" type="slidenum">
              <a:rPr lang="nl-NL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126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5" descr="LeanENT_logo_payoff_RGB.jpg">
            <a:hlinkClick r:id="rId2" action="ppaction://hlinkpres?slideindex=1&amp;slidetitle=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73"/>
          <a:stretch>
            <a:fillRect/>
          </a:stretch>
        </p:blipFill>
        <p:spPr bwMode="auto">
          <a:xfrm>
            <a:off x="133351" y="6159500"/>
            <a:ext cx="10287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>
              <a:buSzPct val="125000"/>
              <a:buFontTx/>
              <a:buBlip>
                <a:blip r:embed="rId4"/>
              </a:buBlip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200150" indent="-285750">
              <a:buFont typeface="Courier New" pitchFamily="49" charset="0"/>
              <a:buChar char="o"/>
              <a:defRPr sz="1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7848600" cy="846138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4649788" y="2174875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>
              <a:buSzPct val="125000"/>
              <a:buFontTx/>
              <a:buBlip>
                <a:blip r:embed="rId4"/>
              </a:buBlip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200150" indent="-285750">
              <a:buFont typeface="Courier New" pitchFamily="49" charset="0"/>
              <a:buChar char="o"/>
              <a:defRPr sz="1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4"/>
          </p:nvPr>
        </p:nvSpPr>
        <p:spPr>
          <a:xfrm>
            <a:off x="6553200" y="633412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72C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nl-NL" dirty="0"/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0314FD2-2E42-4892-8B62-E0A89D5989DB}" type="slidenum">
              <a:rPr lang="nl-NL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1273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7848600" cy="846138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6553200" y="633412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72C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nl-NL" dirty="0"/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95251AA-E709-4E5E-9924-3B9A5EAF4291}" type="slidenum">
              <a:rPr lang="nl-NL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8791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6553200" y="633412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72C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nl-NL" dirty="0"/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9EF32D2-C5DC-4B3C-85D4-F60377BD6D88}" type="slidenum">
              <a:rPr lang="nl-NL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1674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>
              <a:buSzPct val="125000"/>
              <a:buFontTx/>
              <a:buBlip>
                <a:blip r:embed="rId2"/>
              </a:buBlip>
              <a:defRPr sz="2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257300" indent="-342900">
              <a:buFont typeface="Courier New" pitchFamily="49" charset="0"/>
              <a:buChar char="o"/>
              <a:defRPr sz="1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6553200" y="633412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72C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nl-NL" dirty="0"/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35CB049-0C6F-4782-BFE2-6AFA39CF2292}" type="slidenum">
              <a:rPr lang="nl-NL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1832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6553200" y="633412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72C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nl-NL" dirty="0"/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809B390-1E13-47CD-91F9-25A07DCCFBED}" type="slidenum">
              <a:rPr lang="nl-NL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7194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>
            <a:lvl1pPr marL="342900" indent="-342900">
              <a:buSzPct val="125000"/>
              <a:buFontTx/>
              <a:buBlip>
                <a:blip r:embed="rId2"/>
              </a:buBlip>
              <a:defRPr sz="2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257300" indent="-342900">
              <a:buFont typeface="Courier New" pitchFamily="49" charset="0"/>
              <a:buChar char="o"/>
              <a:defRPr sz="1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7848600" cy="846138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6553200" y="633412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72C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nl-NL" dirty="0"/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91405B9-9DC1-4D34-AB24-16B6B9CA880D}" type="slidenum">
              <a:rPr lang="nl-NL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913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>
            <a:lvl1pPr marL="342900" indent="-342900">
              <a:buSzPct val="125000"/>
              <a:buFontTx/>
              <a:buBlip>
                <a:blip r:embed="rId2"/>
              </a:buBlip>
              <a:defRPr sz="2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257300" indent="-342900">
              <a:buFont typeface="Courier New" pitchFamily="49" charset="0"/>
              <a:buChar char="o"/>
              <a:defRPr sz="1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6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6553200" y="633412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72C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nl-NL" dirty="0"/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9782A87-ADD1-43A7-A998-BAF8AFA9C1E0}" type="slidenum">
              <a:rPr lang="nl-NL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0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 baseline="0">
                <a:solidFill>
                  <a:schemeClr val="accent4"/>
                </a:solidFill>
                <a:latin typeface="Calluna Sans Light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 sz="3000">
                <a:solidFill>
                  <a:schemeClr val="bg2"/>
                </a:solidFill>
              </a:defRPr>
            </a:lvl1pPr>
            <a:lvl2pPr>
              <a:buClr>
                <a:schemeClr val="accent4"/>
              </a:buClr>
              <a:defRPr sz="2500">
                <a:solidFill>
                  <a:schemeClr val="bg2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bg2"/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6538" y="5897714"/>
            <a:ext cx="2910320" cy="4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71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6629" y="4226863"/>
            <a:ext cx="7772400" cy="861996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accent4"/>
                </a:solidFill>
                <a:latin typeface="Calluna Sans Light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53968" y="4990962"/>
            <a:ext cx="8142890" cy="776412"/>
          </a:xfrm>
        </p:spPr>
        <p:txBody>
          <a:bodyPr>
            <a:normAutofit/>
          </a:bodyPr>
          <a:lstStyle>
            <a:lvl1pPr marL="0" indent="0" algn="l">
              <a:buNone/>
              <a:defRPr sz="2500" b="0" i="0" baseline="0">
                <a:solidFill>
                  <a:schemeClr val="tx1">
                    <a:tint val="75000"/>
                  </a:schemeClr>
                </a:solidFill>
                <a:latin typeface="Calluna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535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 baseline="0">
                <a:solidFill>
                  <a:schemeClr val="accent4"/>
                </a:solidFill>
                <a:latin typeface="Calluna Sans Light"/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 sz="3000">
                <a:solidFill>
                  <a:schemeClr val="bg2"/>
                </a:solidFill>
              </a:defRPr>
            </a:lvl1pPr>
            <a:lvl2pPr>
              <a:buClr>
                <a:schemeClr val="accent4"/>
              </a:buClr>
              <a:defRPr sz="2500">
                <a:solidFill>
                  <a:schemeClr val="bg2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bg2"/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6538" y="5897714"/>
            <a:ext cx="2910320" cy="4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74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6629" y="4226863"/>
            <a:ext cx="7772400" cy="861996"/>
          </a:xfrm>
        </p:spPr>
        <p:txBody>
          <a:bodyPr>
            <a:normAutofit/>
          </a:bodyPr>
          <a:lstStyle>
            <a:lvl1pPr algn="l">
              <a:defRPr sz="4000" baseline="0">
                <a:solidFill>
                  <a:schemeClr val="accent4"/>
                </a:solidFill>
                <a:latin typeface="Calluna Sans Light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53968" y="4990962"/>
            <a:ext cx="8142890" cy="776412"/>
          </a:xfrm>
        </p:spPr>
        <p:txBody>
          <a:bodyPr>
            <a:normAutofit/>
          </a:bodyPr>
          <a:lstStyle>
            <a:lvl1pPr marL="0" indent="0" algn="l">
              <a:buNone/>
              <a:defRPr sz="2500" b="0" i="0" baseline="0">
                <a:solidFill>
                  <a:schemeClr val="tx1">
                    <a:tint val="75000"/>
                  </a:schemeClr>
                </a:solidFill>
                <a:latin typeface="Calluna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79384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 baseline="0">
                <a:solidFill>
                  <a:schemeClr val="accent4"/>
                </a:solidFill>
                <a:latin typeface="Calluna Sans Light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 sz="3000">
                <a:solidFill>
                  <a:schemeClr val="bg2"/>
                </a:solidFill>
              </a:defRPr>
            </a:lvl1pPr>
            <a:lvl2pPr>
              <a:buClr>
                <a:schemeClr val="accent4"/>
              </a:buClr>
              <a:defRPr sz="2500">
                <a:solidFill>
                  <a:schemeClr val="bg2"/>
                </a:solidFill>
              </a:defRPr>
            </a:lvl2pPr>
            <a:lvl3pPr>
              <a:buClr>
                <a:schemeClr val="accent4"/>
              </a:buClr>
              <a:defRPr sz="2000">
                <a:solidFill>
                  <a:schemeClr val="bg2"/>
                </a:solidFill>
              </a:defRPr>
            </a:lvl3pPr>
            <a:lvl4pPr>
              <a:buClr>
                <a:schemeClr val="accent4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4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3886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5" descr="illustratie 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7" t="18970" r="15552" b="39903"/>
          <a:stretch>
            <a:fillRect/>
          </a:stretch>
        </p:blipFill>
        <p:spPr bwMode="auto">
          <a:xfrm>
            <a:off x="0" y="2371725"/>
            <a:ext cx="91440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6" descr="LeanENT_logo_payoff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37"/>
          <a:stretch>
            <a:fillRect/>
          </a:stretch>
        </p:blipFill>
        <p:spPr bwMode="auto">
          <a:xfrm>
            <a:off x="436564" y="317500"/>
            <a:ext cx="250983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8" descr="Pay-off groo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6" y="1641475"/>
            <a:ext cx="26892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81050" y="558165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2854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7848600" cy="846138"/>
          </a:xfrm>
          <a:prstGeom prst="rect">
            <a:avLst/>
          </a:prstGeom>
        </p:spPr>
        <p:txBody>
          <a:bodyPr/>
          <a:lstStyle>
            <a:lvl1pPr algn="l">
              <a:defRPr sz="44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00150" y="1600201"/>
            <a:ext cx="7486650" cy="39624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>
                  <a:lumMod val="50000"/>
                </a:schemeClr>
              </a:buClr>
              <a:buSzPct val="125000"/>
              <a:buFontTx/>
              <a:buBlip>
                <a:blip r:embed="rId2"/>
              </a:buBlip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800100" indent="-342900">
              <a:buFont typeface="Arial" pitchFamily="34" charset="0"/>
              <a:buChar char="•"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257300" indent="-342900">
              <a:buFont typeface="Courier New" pitchFamily="49" charset="0"/>
              <a:buChar char="o"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6553200" y="633412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72C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nl-NL" dirty="0"/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A59BE0A-5A21-40B9-9926-6BBAB7F2DB6A}" type="slidenum">
              <a:rPr lang="nl-NL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297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6553200" y="633412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072C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nl-NL" dirty="0"/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50A3913-125F-4228-B5CD-75E501511822}" type="slidenum">
              <a:rPr lang="nl-NL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317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9.jpe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9"/>
          <p:cNvPicPr>
            <a:picLocks noChangeAspect="1"/>
          </p:cNvPicPr>
          <p:nvPr/>
        </p:nvPicPr>
        <p:blipFill>
          <a:blip r:embed="rId4"/>
          <a:srcRect t="13336" b="13336"/>
          <a:stretch>
            <a:fillRect/>
          </a:stretch>
        </p:blipFill>
        <p:spPr>
          <a:xfrm>
            <a:off x="0" y="-1"/>
            <a:ext cx="9144000" cy="5812119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538" y="5897714"/>
            <a:ext cx="2910320" cy="4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1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38" y="5897714"/>
            <a:ext cx="2910320" cy="4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2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15209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Afbeelding 7" descr="illustratie 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7" t="-2817" r="17075" b="44624"/>
          <a:stretch>
            <a:fillRect/>
          </a:stretch>
        </p:blipFill>
        <p:spPr bwMode="auto">
          <a:xfrm>
            <a:off x="7938" y="5105400"/>
            <a:ext cx="9136062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Afbeelding 10" descr="Pay-off groot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6353175"/>
            <a:ext cx="26892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Afbeelding 11" descr="LeanENT_logo_payoff_RGB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73"/>
          <a:stretch>
            <a:fillRect/>
          </a:stretch>
        </p:blipFill>
        <p:spPr bwMode="auto">
          <a:xfrm>
            <a:off x="133351" y="6159500"/>
            <a:ext cx="10287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17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Afbeeldingsresultaat voor nieuwe wereld">
            <a:extLst>
              <a:ext uri="{FF2B5EF4-FFF2-40B4-BE49-F238E27FC236}">
                <a16:creationId xmlns:a16="http://schemas.microsoft.com/office/drawing/2014/main" id="{71D70504-B1ED-4159-A600-C7D9362A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6952" y="-1110720"/>
            <a:ext cx="15643828" cy="55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Visual_GemeenteSWF_Achtergrondvor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51"/>
            <a:ext cx="9144000" cy="6855858"/>
          </a:xfrm>
          <a:prstGeom prst="rect">
            <a:avLst/>
          </a:prstGeom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OpenZaakBrug</a:t>
            </a:r>
            <a:r>
              <a:rPr lang="nl-NL" dirty="0"/>
              <a:t>/</a:t>
            </a:r>
            <a:r>
              <a:rPr lang="nl-NL" dirty="0" err="1"/>
              <a:t>OpenZaak</a:t>
            </a:r>
            <a:endParaRPr lang="nl-NL" dirty="0"/>
          </a:p>
          <a:p>
            <a:r>
              <a:rPr lang="nl-NL" sz="1400" dirty="0" err="1"/>
              <a:t>Fieldlab</a:t>
            </a:r>
            <a:r>
              <a:rPr lang="nl-NL" sz="1400" dirty="0"/>
              <a:t> Demomarkt </a:t>
            </a:r>
            <a:r>
              <a:rPr lang="nl-NL" sz="1400" dirty="0" err="1"/>
              <a:t>Fieldlab</a:t>
            </a:r>
            <a:r>
              <a:rPr lang="nl-NL" sz="1400" dirty="0"/>
              <a:t> </a:t>
            </a:r>
            <a:r>
              <a:rPr lang="nl-NL" sz="1400" dirty="0" err="1"/>
              <a:t>DOiT</a:t>
            </a:r>
            <a:r>
              <a:rPr lang="nl-NL" sz="1400" dirty="0"/>
              <a:t>, 5 februari 2021</a:t>
            </a:r>
          </a:p>
          <a:p>
            <a:endParaRPr lang="nl-NL" dirty="0"/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538" y="5897714"/>
            <a:ext cx="2910320" cy="435188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brug naar een nieuwe wereld</a:t>
            </a:r>
          </a:p>
        </p:txBody>
      </p:sp>
    </p:spTree>
    <p:extLst>
      <p:ext uri="{BB962C8B-B14F-4D97-AF65-F5344CB8AC3E}">
        <p14:creationId xmlns:p14="http://schemas.microsoft.com/office/powerpoint/2010/main" val="367374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Even afstemmen</a:t>
            </a:r>
            <a:endParaRPr lang="nl-NL" dirty="0">
              <a:solidFill>
                <a:srgbClr val="00B0F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623749-08AB-409A-AD02-85ED3A1DB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67712"/>
            <a:ext cx="8229600" cy="385845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sz="2800" dirty="0"/>
              <a:t>10 minuten zijn kort, a.u.b. niet onderbreken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5 minuten voor vragen achteraf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A.u.b. digitale hand opsteken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A.u.b. tijdens presentatie microfoon uitschakelen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Als u niet op </a:t>
            </a:r>
            <a:r>
              <a:rPr lang="nl-NL" sz="2800" dirty="0" err="1"/>
              <a:t>youtube</a:t>
            </a:r>
            <a:r>
              <a:rPr lang="nl-NL" sz="2800" dirty="0"/>
              <a:t> wilt, dan a.u.b. camera uitzetten</a:t>
            </a:r>
          </a:p>
        </p:txBody>
      </p:sp>
    </p:spTree>
    <p:extLst>
      <p:ext uri="{BB962C8B-B14F-4D97-AF65-F5344CB8AC3E}">
        <p14:creationId xmlns:p14="http://schemas.microsoft.com/office/powerpoint/2010/main" val="229708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Afbeeldingsresultaat voor greenfield">
            <a:extLst>
              <a:ext uri="{FF2B5EF4-FFF2-40B4-BE49-F238E27FC236}">
                <a16:creationId xmlns:a16="http://schemas.microsoft.com/office/drawing/2014/main" id="{F0F83A3E-0069-4C6A-8314-11A9C5883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" y="1388117"/>
            <a:ext cx="7946136" cy="44183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Eerste indruk – eerste idee</a:t>
            </a:r>
            <a:endParaRPr lang="nl-NL" dirty="0">
              <a:solidFill>
                <a:srgbClr val="00B0F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623749-08AB-409A-AD02-85ED3A1DB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67712"/>
            <a:ext cx="8229600" cy="3858453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Fieldlab</a:t>
            </a:r>
            <a:r>
              <a:rPr lang="nl-NL" dirty="0">
                <a:solidFill>
                  <a:schemeClr val="bg1"/>
                </a:solidFill>
              </a:rPr>
              <a:t> Zwolle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 err="1">
                <a:solidFill>
                  <a:schemeClr val="bg1"/>
                </a:solidFill>
              </a:rPr>
              <a:t>Harlem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OpenZaak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Centric</a:t>
            </a:r>
          </a:p>
          <a:p>
            <a:r>
              <a:rPr lang="nl-NL" dirty="0">
                <a:solidFill>
                  <a:schemeClr val="bg1"/>
                </a:solidFill>
              </a:rPr>
              <a:t>Utrecht</a:t>
            </a:r>
          </a:p>
        </p:txBody>
      </p:sp>
    </p:spTree>
    <p:extLst>
      <p:ext uri="{BB962C8B-B14F-4D97-AF65-F5344CB8AC3E}">
        <p14:creationId xmlns:p14="http://schemas.microsoft.com/office/powerpoint/2010/main" val="150132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De overbrugging</a:t>
            </a:r>
          </a:p>
        </p:txBody>
      </p:sp>
      <p:pic>
        <p:nvPicPr>
          <p:cNvPr id="6" name="Picture 2" descr="C:\temp\Zaaksysteem Huidig.jpg">
            <a:extLst>
              <a:ext uri="{FF2B5EF4-FFF2-40B4-BE49-F238E27FC236}">
                <a16:creationId xmlns:a16="http://schemas.microsoft.com/office/drawing/2014/main" id="{B5C9476D-2D84-4343-82E7-2B5981AAF5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" y="1569823"/>
            <a:ext cx="6674873" cy="429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temp\Zaaksysteem Huidig.jpg">
            <a:extLst>
              <a:ext uri="{FF2B5EF4-FFF2-40B4-BE49-F238E27FC236}">
                <a16:creationId xmlns:a16="http://schemas.microsoft.com/office/drawing/2014/main" id="{59064201-B8FF-4D2C-BD84-03A1FB76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84" y="1569823"/>
            <a:ext cx="3902116" cy="250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ep 23">
            <a:extLst>
              <a:ext uri="{FF2B5EF4-FFF2-40B4-BE49-F238E27FC236}">
                <a16:creationId xmlns:a16="http://schemas.microsoft.com/office/drawing/2014/main" id="{92CC5ACB-F537-4DE1-9679-77DDCB960456}"/>
              </a:ext>
            </a:extLst>
          </p:cNvPr>
          <p:cNvGrpSpPr/>
          <p:nvPr/>
        </p:nvGrpSpPr>
        <p:grpSpPr>
          <a:xfrm>
            <a:off x="5438556" y="2379232"/>
            <a:ext cx="2288124" cy="1529172"/>
            <a:chOff x="5438556" y="2379232"/>
            <a:chExt cx="2288124" cy="1529172"/>
          </a:xfrm>
          <a:solidFill>
            <a:srgbClr val="92D050"/>
          </a:solidFill>
        </p:grpSpPr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C0BA382B-AFB7-44A6-8D6B-23D3AF32A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508" y="2379232"/>
              <a:ext cx="1529172" cy="1529172"/>
            </a:xfrm>
            <a:prstGeom prst="rect">
              <a:avLst/>
            </a:prstGeom>
            <a:grpFill/>
          </p:spPr>
        </p:pic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CC0FFA88-C6F2-4BBD-82FE-118A34D8096E}"/>
                </a:ext>
              </a:extLst>
            </p:cNvPr>
            <p:cNvSpPr/>
            <p:nvPr/>
          </p:nvSpPr>
          <p:spPr>
            <a:xfrm>
              <a:off x="5605272" y="2852928"/>
              <a:ext cx="592236" cy="542350"/>
            </a:xfrm>
            <a:prstGeom prst="ellipse">
              <a:avLst/>
            </a:prstGeom>
            <a:solidFill>
              <a:srgbClr val="C2003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200" dirty="0"/>
                <a:t>API</a:t>
              </a:r>
            </a:p>
          </p:txBody>
        </p:sp>
        <p:cxnSp>
          <p:nvCxnSpPr>
            <p:cNvPr id="27" name="Rechte verbindingslijn 26">
              <a:extLst>
                <a:ext uri="{FF2B5EF4-FFF2-40B4-BE49-F238E27FC236}">
                  <a16:creationId xmlns:a16="http://schemas.microsoft.com/office/drawing/2014/main" id="{769886ED-7EDD-4044-ADAB-CEF0536C1FDB}"/>
                </a:ext>
              </a:extLst>
            </p:cNvPr>
            <p:cNvCxnSpPr>
              <a:stCxn id="26" idx="6"/>
            </p:cNvCxnSpPr>
            <p:nvPr/>
          </p:nvCxnSpPr>
          <p:spPr>
            <a:xfrm>
              <a:off x="6197508" y="3124103"/>
              <a:ext cx="166716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DBA09473-8EC3-4594-B3CE-75486C017757}"/>
                </a:ext>
              </a:extLst>
            </p:cNvPr>
            <p:cNvCxnSpPr/>
            <p:nvPr/>
          </p:nvCxnSpPr>
          <p:spPr>
            <a:xfrm>
              <a:off x="5438556" y="3143818"/>
              <a:ext cx="166716" cy="0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Afbeelding 31">
            <a:extLst>
              <a:ext uri="{FF2B5EF4-FFF2-40B4-BE49-F238E27FC236}">
                <a16:creationId xmlns:a16="http://schemas.microsoft.com/office/drawing/2014/main" id="{10294E95-48ED-40F9-BEF3-AD5DA9F84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812" y="3371040"/>
            <a:ext cx="2434724" cy="1254252"/>
          </a:xfrm>
          <a:prstGeom prst="rect">
            <a:avLst/>
          </a:prstGeom>
        </p:spPr>
      </p:pic>
      <p:grpSp>
        <p:nvGrpSpPr>
          <p:cNvPr id="33" name="Groep 32">
            <a:extLst>
              <a:ext uri="{FF2B5EF4-FFF2-40B4-BE49-F238E27FC236}">
                <a16:creationId xmlns:a16="http://schemas.microsoft.com/office/drawing/2014/main" id="{57C19C2D-0E4B-434B-A4BC-1D3A3BBFF511}"/>
              </a:ext>
            </a:extLst>
          </p:cNvPr>
          <p:cNvGrpSpPr/>
          <p:nvPr/>
        </p:nvGrpSpPr>
        <p:grpSpPr>
          <a:xfrm>
            <a:off x="637660" y="3233580"/>
            <a:ext cx="2359152" cy="2655715"/>
            <a:chOff x="811396" y="2675796"/>
            <a:chExt cx="2359152" cy="2655715"/>
          </a:xfrm>
        </p:grpSpPr>
        <p:grpSp>
          <p:nvGrpSpPr>
            <p:cNvPr id="34" name="Groep 33">
              <a:extLst>
                <a:ext uri="{FF2B5EF4-FFF2-40B4-BE49-F238E27FC236}">
                  <a16:creationId xmlns:a16="http://schemas.microsoft.com/office/drawing/2014/main" id="{212D6F4C-2B62-4A58-8E7B-D249F3F6C30D}"/>
                </a:ext>
              </a:extLst>
            </p:cNvPr>
            <p:cNvGrpSpPr/>
            <p:nvPr/>
          </p:nvGrpSpPr>
          <p:grpSpPr>
            <a:xfrm>
              <a:off x="882424" y="2675796"/>
              <a:ext cx="2288124" cy="1529172"/>
              <a:chOff x="6197508" y="2379232"/>
              <a:chExt cx="2288124" cy="1529172"/>
            </a:xfrm>
          </p:grpSpPr>
          <p:pic>
            <p:nvPicPr>
              <p:cNvPr id="36" name="Afbeelding 35">
                <a:extLst>
                  <a:ext uri="{FF2B5EF4-FFF2-40B4-BE49-F238E27FC236}">
                    <a16:creationId xmlns:a16="http://schemas.microsoft.com/office/drawing/2014/main" id="{2BFF5294-B51F-4700-AD67-812608AC4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7508" y="2379232"/>
                <a:ext cx="1529172" cy="1529172"/>
              </a:xfrm>
              <a:prstGeom prst="rect">
                <a:avLst/>
              </a:prstGeom>
            </p:spPr>
          </p:pic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95A4D83B-191A-4440-A385-86A8732255A1}"/>
                  </a:ext>
                </a:extLst>
              </p:cNvPr>
              <p:cNvSpPr/>
              <p:nvPr/>
            </p:nvSpPr>
            <p:spPr>
              <a:xfrm>
                <a:off x="7726680" y="2886650"/>
                <a:ext cx="592236" cy="542350"/>
              </a:xfrm>
              <a:prstGeom prst="ellipse">
                <a:avLst/>
              </a:prstGeom>
              <a:solidFill>
                <a:srgbClr val="BF004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1200" dirty="0"/>
                  <a:t>API</a:t>
                </a:r>
              </a:p>
            </p:txBody>
          </p: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703ED82A-F223-41CE-9AC1-82BD526F0C40}"/>
                  </a:ext>
                </a:extLst>
              </p:cNvPr>
              <p:cNvCxnSpPr>
                <a:stCxn id="37" idx="6"/>
              </p:cNvCxnSpPr>
              <p:nvPr/>
            </p:nvCxnSpPr>
            <p:spPr>
              <a:xfrm>
                <a:off x="8318916" y="3157825"/>
                <a:ext cx="1667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chte verbindingslijn 38">
                <a:extLst>
                  <a:ext uri="{FF2B5EF4-FFF2-40B4-BE49-F238E27FC236}">
                    <a16:creationId xmlns:a16="http://schemas.microsoft.com/office/drawing/2014/main" id="{3B300A22-448C-426E-A037-738D84EA6243}"/>
                  </a:ext>
                </a:extLst>
              </p:cNvPr>
              <p:cNvCxnSpPr/>
              <p:nvPr/>
            </p:nvCxnSpPr>
            <p:spPr>
              <a:xfrm>
                <a:off x="7559964" y="3177540"/>
                <a:ext cx="16671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Afbeelding 34">
              <a:extLst>
                <a:ext uri="{FF2B5EF4-FFF2-40B4-BE49-F238E27FC236}">
                  <a16:creationId xmlns:a16="http://schemas.microsoft.com/office/drawing/2014/main" id="{8B59453F-1E9D-4021-AE88-E03FAFE64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396" y="4093261"/>
              <a:ext cx="1600200" cy="1238250"/>
            </a:xfrm>
            <a:prstGeom prst="rect">
              <a:avLst/>
            </a:prstGeom>
          </p:spPr>
        </p:pic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5F80020B-3D37-4698-82C2-928B0764659C}"/>
              </a:ext>
            </a:extLst>
          </p:cNvPr>
          <p:cNvGrpSpPr/>
          <p:nvPr/>
        </p:nvGrpSpPr>
        <p:grpSpPr>
          <a:xfrm>
            <a:off x="3687156" y="1603016"/>
            <a:ext cx="4338800" cy="4257675"/>
            <a:chOff x="3855720" y="1036088"/>
            <a:chExt cx="4338800" cy="4257675"/>
          </a:xfrm>
        </p:grpSpPr>
        <p:grpSp>
          <p:nvGrpSpPr>
            <p:cNvPr id="44" name="Groep 43">
              <a:extLst>
                <a:ext uri="{FF2B5EF4-FFF2-40B4-BE49-F238E27FC236}">
                  <a16:creationId xmlns:a16="http://schemas.microsoft.com/office/drawing/2014/main" id="{CDE29D57-004E-4D0B-B7E3-3943A1D7A4B6}"/>
                </a:ext>
              </a:extLst>
            </p:cNvPr>
            <p:cNvGrpSpPr/>
            <p:nvPr/>
          </p:nvGrpSpPr>
          <p:grpSpPr>
            <a:xfrm>
              <a:off x="3855720" y="1036088"/>
              <a:ext cx="4338800" cy="4257675"/>
              <a:chOff x="3855720" y="1036088"/>
              <a:chExt cx="4338800" cy="4257675"/>
            </a:xfrm>
          </p:grpSpPr>
          <p:pic>
            <p:nvPicPr>
              <p:cNvPr id="47" name="Afbeelding 46">
                <a:extLst>
                  <a:ext uri="{FF2B5EF4-FFF2-40B4-BE49-F238E27FC236}">
                    <a16:creationId xmlns:a16="http://schemas.microsoft.com/office/drawing/2014/main" id="{F9E061BC-07C0-49CD-81B2-8CF1E2137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3720" y="1036088"/>
                <a:ext cx="2590800" cy="4257675"/>
              </a:xfrm>
              <a:prstGeom prst="rect">
                <a:avLst/>
              </a:prstGeom>
            </p:spPr>
          </p:pic>
          <p:pic>
            <p:nvPicPr>
              <p:cNvPr id="48" name="Afbeelding 47">
                <a:extLst>
                  <a:ext uri="{FF2B5EF4-FFF2-40B4-BE49-F238E27FC236}">
                    <a16:creationId xmlns:a16="http://schemas.microsoft.com/office/drawing/2014/main" id="{A4DCBE46-D652-400C-AB04-D3C293104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5720" y="1713541"/>
                <a:ext cx="1066800" cy="733425"/>
              </a:xfrm>
              <a:prstGeom prst="rect">
                <a:avLst/>
              </a:prstGeom>
            </p:spPr>
          </p:pic>
        </p:grpSp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42878D6B-8C4B-419A-8242-198EFFF3B74B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4387910" y="2446966"/>
              <a:ext cx="1210" cy="36629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6" name="Afbeelding 45">
              <a:extLst>
                <a:ext uri="{FF2B5EF4-FFF2-40B4-BE49-F238E27FC236}">
                  <a16:creationId xmlns:a16="http://schemas.microsoft.com/office/drawing/2014/main" id="{15F32E04-1184-4EA8-B8D8-8DA41AD19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0057" y="2502137"/>
              <a:ext cx="238125" cy="23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59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Het wandelpad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Eerste ideeën</a:t>
            </a:r>
          </a:p>
          <a:p>
            <a:r>
              <a:rPr lang="nl-NL" dirty="0"/>
              <a:t>Afspraken met Haarlem en Utrecht</a:t>
            </a:r>
          </a:p>
          <a:p>
            <a:r>
              <a:rPr lang="nl-NL" dirty="0"/>
              <a:t>Directiebesluit en wethouder</a:t>
            </a:r>
          </a:p>
          <a:p>
            <a:r>
              <a:rPr lang="nl-NL" dirty="0"/>
              <a:t>Project en stuurgroep met business gestart</a:t>
            </a:r>
          </a:p>
          <a:p>
            <a:pPr lvl="1"/>
            <a:r>
              <a:rPr lang="nl-NL" sz="2000" dirty="0"/>
              <a:t>Onderzoek</a:t>
            </a:r>
          </a:p>
          <a:p>
            <a:pPr lvl="1"/>
            <a:r>
              <a:rPr lang="nl-NL" sz="2000" dirty="0"/>
              <a:t>Ontwikkeling</a:t>
            </a:r>
          </a:p>
          <a:p>
            <a:pPr lvl="1"/>
            <a:r>
              <a:rPr lang="nl-NL" sz="2000" dirty="0"/>
              <a:t>Testen </a:t>
            </a:r>
          </a:p>
          <a:p>
            <a:pPr lvl="1"/>
            <a:r>
              <a:rPr lang="nl-NL" sz="2000" dirty="0"/>
              <a:t>Beheer organiseren</a:t>
            </a:r>
          </a:p>
          <a:p>
            <a:pPr lvl="1"/>
            <a:r>
              <a:rPr lang="nl-NL" sz="2000" dirty="0"/>
              <a:t>Inrichten en implementeren</a:t>
            </a:r>
          </a:p>
          <a:p>
            <a:r>
              <a:rPr lang="nl-NL" dirty="0"/>
              <a:t>Q2 2020 gestart, begin Q2 2021 compleet livé</a:t>
            </a:r>
          </a:p>
          <a:p>
            <a:r>
              <a:rPr lang="nl-NL" dirty="0"/>
              <a:t>Meer uren, minder harde kosten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3572990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">
  <a:themeElements>
    <a:clrScheme name="Aangepa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1C611"/>
      </a:accent1>
      <a:accent2>
        <a:srgbClr val="7A284E"/>
      </a:accent2>
      <a:accent3>
        <a:srgbClr val="FFFFFF"/>
      </a:accent3>
      <a:accent4>
        <a:srgbClr val="00B1FF"/>
      </a:accent4>
      <a:accent5>
        <a:srgbClr val="BF0042"/>
      </a:accent5>
      <a:accent6>
        <a:srgbClr val="6F6F6E"/>
      </a:accent6>
      <a:hlink>
        <a:srgbClr val="6F6F6E"/>
      </a:hlink>
      <a:folHlink>
        <a:srgbClr val="6F6F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">
  <a:themeElements>
    <a:clrScheme name="Aangepa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1C611"/>
      </a:accent1>
      <a:accent2>
        <a:srgbClr val="7A284E"/>
      </a:accent2>
      <a:accent3>
        <a:srgbClr val="FFFFFF"/>
      </a:accent3>
      <a:accent4>
        <a:srgbClr val="00B1FF"/>
      </a:accent4>
      <a:accent5>
        <a:srgbClr val="BF0042"/>
      </a:accent5>
      <a:accent6>
        <a:srgbClr val="6F6F6E"/>
      </a:accent6>
      <a:hlink>
        <a:srgbClr val="6F6F6E"/>
      </a:hlink>
      <a:folHlink>
        <a:srgbClr val="6F6F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Aangepas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1C611"/>
      </a:accent1>
      <a:accent2>
        <a:srgbClr val="7A284E"/>
      </a:accent2>
      <a:accent3>
        <a:srgbClr val="FFFFFF"/>
      </a:accent3>
      <a:accent4>
        <a:srgbClr val="00B1FF"/>
      </a:accent4>
      <a:accent5>
        <a:srgbClr val="BF0042"/>
      </a:accent5>
      <a:accent6>
        <a:srgbClr val="6F6F6E"/>
      </a:accent6>
      <a:hlink>
        <a:srgbClr val="6F6F6E"/>
      </a:hlink>
      <a:folHlink>
        <a:srgbClr val="6F6F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LeanENT Powerpoint Sjabloon 20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0066CC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>
            <a:solidFill>
              <a:srgbClr val="0066CC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spcBef>
            <a:spcPts val="600"/>
          </a:spcBef>
          <a:buSzPct val="150000"/>
          <a:defRPr sz="2000" dirty="0" smtClean="0">
            <a:solidFill>
              <a:schemeClr val="bg1">
                <a:lumMod val="50000"/>
              </a:schemeClr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anENT Powerpoint Sjabloon" id="{5EA28480-64A1-4228-81EA-73E0BB58BF8B}" vid="{881BA65E-9B5E-4393-B55C-A5772EF6F30A}"/>
    </a:ext>
  </a:extLst>
</a:theme>
</file>

<file path=ppt/theme/theme5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2121</TotalTime>
  <Words>129</Words>
  <Application>Microsoft Office PowerPoint</Application>
  <PresentationFormat>Diavoorstelling (4:3)</PresentationFormat>
  <Paragraphs>29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4</vt:i4>
      </vt:variant>
      <vt:variant>
        <vt:lpstr>Diatitels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Calluna Sans</vt:lpstr>
      <vt:lpstr>Calluna Sans Light</vt:lpstr>
      <vt:lpstr>Courier New</vt:lpstr>
      <vt:lpstr>1_Blank</vt:lpstr>
      <vt:lpstr>Blank</vt:lpstr>
      <vt:lpstr>Office-thema</vt:lpstr>
      <vt:lpstr>LeanENT Powerpoint Sjabloon 2013</vt:lpstr>
      <vt:lpstr>Een brug naar een nieuwe wereld</vt:lpstr>
      <vt:lpstr>Even afstemmen</vt:lpstr>
      <vt:lpstr>Eerste indruk – eerste idee</vt:lpstr>
      <vt:lpstr>De overbrugging</vt:lpstr>
      <vt:lpstr>Het wandelpad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Groslijst uit jaarplannen</dc:title>
  <dc:creator>Jan-Ede Brijker</dc:creator>
  <cp:lastModifiedBy>Hindrik Dyks</cp:lastModifiedBy>
  <cp:revision>244</cp:revision>
  <dcterms:created xsi:type="dcterms:W3CDTF">2020-02-17T08:30:06Z</dcterms:created>
  <dcterms:modified xsi:type="dcterms:W3CDTF">2021-02-05T13:08:18Z</dcterms:modified>
</cp:coreProperties>
</file>